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0" r:id="rId3"/>
    <p:sldId id="263" r:id="rId4"/>
    <p:sldId id="266" r:id="rId5"/>
    <p:sldId id="259" r:id="rId6"/>
    <p:sldId id="260" r:id="rId7"/>
    <p:sldId id="262" r:id="rId8"/>
    <p:sldId id="265" r:id="rId9"/>
    <p:sldId id="271" r:id="rId10"/>
    <p:sldId id="267" r:id="rId11"/>
    <p:sldId id="261" r:id="rId12"/>
    <p:sldId id="268" r:id="rId13"/>
    <p:sldId id="273" r:id="rId14"/>
    <p:sldId id="264" r:id="rId15"/>
    <p:sldId id="274" r:id="rId16"/>
    <p:sldId id="269" r:id="rId1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43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E73CAB-ACC4-4550-A924-1A43A6DAFA19}" type="datetimeFigureOut">
              <a:rPr lang="sr-Latn-CS"/>
              <a:pPr>
                <a:defRPr/>
              </a:pPr>
              <a:t>18.11.2019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D7BA0-B984-42F4-98F3-7DBC4D82DA7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3E6040-9062-41C1-9474-909A81B14FFF}" type="datetimeFigureOut">
              <a:rPr lang="sr-Latn-CS"/>
              <a:pPr>
                <a:defRPr/>
              </a:pPr>
              <a:t>18.11.2019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120395-2B6E-4A7F-BC9D-1A3E6D068E02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12292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EA4CEF-73ED-45AD-A653-F8DD06ACF0D8}" type="slidenum">
              <a:rPr lang="hr-HR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8B393-E1B8-448A-9B5C-EC16F254527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96664-9A4C-4EA1-A9EC-B4C076653A6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6BF59-C6C9-4A73-9776-8D8BA33F436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72540-C7C1-419B-A07D-35C51D17C9F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4DC53-D562-41F7-BFA8-8DDEFFEE37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4888E7-9D93-4924-8054-07E9A349F9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67890-4D28-475A-9F47-654E6FC552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DE4A0-A044-4BDA-9594-BF75ACF27B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42B1C-5BA8-4F47-9E7F-7AC25982698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995F71-DE64-4411-94F0-6FC7903C282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27A10-E8F4-47B3-9347-93D82A4285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DBD3DF0-5C21-45F5-BFDE-530CB6D6FD8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3"/>
          <p:cNvSpPr>
            <a:spLocks noGrp="1" noChangeArrowheads="1"/>
          </p:cNvSpPr>
          <p:nvPr>
            <p:ph type="ctrTitle"/>
          </p:nvPr>
        </p:nvSpPr>
        <p:spPr>
          <a:xfrm>
            <a:off x="428625" y="3500438"/>
            <a:ext cx="8320088" cy="1255712"/>
          </a:xfrm>
        </p:spPr>
        <p:txBody>
          <a:bodyPr/>
          <a:lstStyle/>
          <a:p>
            <a:pPr eaLnBrk="1" hangingPunct="1"/>
            <a:r>
              <a:rPr lang="hr-HR" b="1" smtClean="0">
                <a:latin typeface="Century Gothic" pitchFamily="34" charset="0"/>
              </a:rPr>
              <a:t>PRIČE SA CVJETNE LIVADE</a:t>
            </a:r>
          </a:p>
        </p:txBody>
      </p:sp>
      <p:pic>
        <p:nvPicPr>
          <p:cNvPr id="4099" name="Picture 13" descr="C:\Users\dzivoder\Pictures\log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9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4" descr="C:\Users\dzivoder\Pictures\logo H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0"/>
            <a:ext cx="825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hapi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-428652"/>
            <a:ext cx="2018904" cy="1785950"/>
          </a:xfrm>
          <a:prstGeom prst="rect">
            <a:avLst/>
          </a:prstGeom>
        </p:spPr>
      </p:pic>
      <p:pic>
        <p:nvPicPr>
          <p:cNvPr id="8" name="Slika 7" descr="šm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142852"/>
            <a:ext cx="3000396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zervirano mjesto sadržaja 9"/>
          <p:cNvSpPr>
            <a:spLocks noGrp="1" noChangeArrowheads="1"/>
          </p:cNvSpPr>
          <p:nvPr>
            <p:ph idx="1"/>
          </p:nvPr>
        </p:nvSpPr>
        <p:spPr>
          <a:xfrm>
            <a:off x="428625" y="1285875"/>
            <a:ext cx="2614613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Pčelar vadi saće iz košnica i vrca med u teglice.</a:t>
            </a:r>
          </a:p>
        </p:txBody>
      </p:sp>
      <p:pic>
        <p:nvPicPr>
          <p:cNvPr id="14339" name="Picture 2" descr="pÄelar, pÄele, koÅ¡nica, drÅ¾anje pÄela, med pÄele, kukac, koÅ¡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71563"/>
            <a:ext cx="49291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smtClean="0">
                <a:latin typeface="Century Gothic" pitchFamily="34" charset="0"/>
              </a:rPr>
              <a:t>Kako nastaje med?</a:t>
            </a:r>
          </a:p>
        </p:txBody>
      </p:sp>
      <p:pic>
        <p:nvPicPr>
          <p:cNvPr id="15364" name="Picture 2" descr="P:\_ZAJEDNIČKI_\____Marketing\slike pcele Maja\Matic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85938"/>
            <a:ext cx="34290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Slika 5" descr="52065860_2028118483968189_683091081156991385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496"/>
            <a:ext cx="3500462" cy="24824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Rezervirano mjesto sadržaja 7" descr="šmd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572264" y="0"/>
            <a:ext cx="2405857" cy="240585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adržaja 2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5900738" cy="53403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Svaka pčelica tijekom svog života proizvede jednu malu žličicu meda.</a:t>
            </a:r>
          </a:p>
        </p:txBody>
      </p:sp>
      <p:pic>
        <p:nvPicPr>
          <p:cNvPr id="16387" name="Picture 2" descr="buckfast, kukac, med, pÄela, radilica, krila, pr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00306"/>
            <a:ext cx="278896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643182"/>
            <a:ext cx="29543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928688"/>
            <a:ext cx="2381250" cy="2662237"/>
          </a:xfrm>
        </p:spPr>
      </p:pic>
      <p:pic>
        <p:nvPicPr>
          <p:cNvPr id="17411" name="Picture 6" descr="Povezana 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714375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0" descr="Slikovni rezultat za proizvodi od meda medenjac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3571875"/>
            <a:ext cx="26431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2" descr="Slikovni rezultat za Äaj s medo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357563"/>
            <a:ext cx="3357562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54268497_2066845613428809_50676748364535562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14290"/>
            <a:ext cx="3125672" cy="6439152"/>
          </a:xfr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dirty="0" smtClean="0">
                <a:latin typeface="Century Gothic" pitchFamily="34" charset="0"/>
              </a:rPr>
              <a:t>Med…</a:t>
            </a:r>
            <a:endParaRPr lang="hr-HR" dirty="0" smtClean="0">
              <a:latin typeface="Century Gothic" pitchFamily="34" charset="0"/>
            </a:endParaRPr>
          </a:p>
        </p:txBody>
      </p:sp>
      <p:sp>
        <p:nvSpPr>
          <p:cNvPr id="5" name="Rezervirano mjesto sadržaja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z="2800" dirty="0" smtClean="0">
                <a:latin typeface="Century Gothic" pitchFamily="34" charset="0"/>
              </a:rPr>
              <a:t>Prirodni invertni šećer 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Slađi je od šećera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Sadrži vitamine i minerale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Tamnije vrste meda bogatije su mineralnim tvarima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Izvor energije</a:t>
            </a:r>
          </a:p>
          <a:p>
            <a:pPr eaLnBrk="1" hangingPunct="1"/>
            <a:r>
              <a:rPr lang="hr-HR" sz="2800" dirty="0" smtClean="0">
                <a:latin typeface="Century Gothic" pitchFamily="34" charset="0"/>
              </a:rPr>
              <a:t>Ima </a:t>
            </a:r>
            <a:r>
              <a:rPr lang="hr-HR" sz="2800" dirty="0" err="1" smtClean="0">
                <a:latin typeface="Century Gothic" pitchFamily="34" charset="0"/>
              </a:rPr>
              <a:t>antioksidativna</a:t>
            </a:r>
            <a:r>
              <a:rPr lang="hr-HR" sz="2800" dirty="0" smtClean="0">
                <a:latin typeface="Century Gothic" pitchFamily="34" charset="0"/>
              </a:rPr>
              <a:t> i antiseptička svojstva</a:t>
            </a:r>
          </a:p>
          <a:p>
            <a:pPr eaLnBrk="1" hangingPunct="1">
              <a:buNone/>
            </a:pPr>
            <a:endParaRPr lang="hr-HR" dirty="0" smtClean="0">
              <a:latin typeface="Century Gothic" pitchFamily="34" charset="0"/>
            </a:endParaRPr>
          </a:p>
          <a:p>
            <a:pPr eaLnBrk="1" hangingPunct="1"/>
            <a:endParaRPr lang="hr-HR" dirty="0" smtClean="0">
              <a:latin typeface="Century Gothic" pitchFamily="34" charset="0"/>
            </a:endParaRPr>
          </a:p>
          <a:p>
            <a:pPr eaLnBrk="1" hangingPunct="1"/>
            <a:endParaRPr lang="hr-HR" dirty="0" smtClean="0">
              <a:latin typeface="Century Gothic" pitchFamily="34" charset="0"/>
            </a:endParaRPr>
          </a:p>
          <a:p>
            <a:pPr eaLnBrk="1" hangingPunct="1"/>
            <a:endParaRPr lang="hr-HR" dirty="0" smtClean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4" descr="Košnica - izolirano - NOVO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500063"/>
            <a:ext cx="3286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Slika 5" descr="Medo Edo - izolirano - NOVO 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3071813"/>
            <a:ext cx="3929063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Slika 6" descr="Pčelica Jelica - izolirano - NOVO 4a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500063" y="357188"/>
            <a:ext cx="6286500" cy="2571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2" name="TekstniOkvir 11"/>
          <p:cNvSpPr txBox="1"/>
          <p:nvPr/>
        </p:nvSpPr>
        <p:spPr>
          <a:xfrm>
            <a:off x="857250" y="642938"/>
            <a:ext cx="5572125" cy="2317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Želiš li o medu znati više,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čitaj što pčela o njemu piše.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Glavna u ovoj priči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bila sam ja, </a:t>
            </a: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obična pčela mala i radišna.</a:t>
            </a:r>
          </a:p>
          <a:p>
            <a:pPr algn="ctr" eaLnBrk="1" hangingPunct="1">
              <a:defRPr/>
            </a:pPr>
            <a:endParaRPr lang="hr-HR" sz="20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algn="ctr" eaLnBrk="1" hangingPunct="1">
              <a:defRPr/>
            </a:pPr>
            <a:r>
              <a:rPr lang="hr-HR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Djeco, u slast!</a:t>
            </a:r>
            <a:endParaRPr lang="hr-HR" sz="2000" dirty="0">
              <a:latin typeface="Century Gothic" panose="020B0502020202020204" pitchFamily="34" charset="0"/>
            </a:endParaRPr>
          </a:p>
        </p:txBody>
      </p:sp>
      <p:sp>
        <p:nvSpPr>
          <p:cNvPr id="20488" name="TekstniOkvir 12"/>
          <p:cNvSpPr txBox="1">
            <a:spLocks noChangeArrowheads="1"/>
          </p:cNvSpPr>
          <p:nvPr/>
        </p:nvSpPr>
        <p:spPr bwMode="auto">
          <a:xfrm>
            <a:off x="4679950" y="3516313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hr-HR" sz="1400">
                <a:latin typeface="Century Gothic" pitchFamily="34" charset="0"/>
              </a:rPr>
              <a:t>MED HRVATSKIH</a:t>
            </a:r>
          </a:p>
          <a:p>
            <a:pPr eaLnBrk="1" hangingPunct="1"/>
            <a:r>
              <a:rPr lang="hr-HR" sz="1400">
                <a:latin typeface="Century Gothic" pitchFamily="34" charset="0"/>
              </a:rPr>
              <a:t>  PČELINJAKA</a:t>
            </a:r>
          </a:p>
        </p:txBody>
      </p:sp>
      <p:pic>
        <p:nvPicPr>
          <p:cNvPr id="9" name="Slika 8" descr="Naslovnica - nacionalna staklen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000504"/>
            <a:ext cx="1337758" cy="193510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Century Gothic" pitchFamily="34" charset="0"/>
              </a:rPr>
              <a:t>Pogodi tko sam…</a:t>
            </a:r>
          </a:p>
        </p:txBody>
      </p:sp>
      <p:pic>
        <p:nvPicPr>
          <p:cNvPr id="5123" name="Picture 8" descr="cvjetnu livadu, Maka, livada, crveno cvijeÄe, polj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928813"/>
            <a:ext cx="6572250" cy="4071937"/>
          </a:xfrm>
        </p:spPr>
      </p:pic>
      <p:pic>
        <p:nvPicPr>
          <p:cNvPr id="3" name="pcela">
            <a:hlinkClick r:id="" action="ppaction://media"/>
          </p:cNvPr>
          <p:cNvPicPr>
            <a:picLocks noRot="1" noChangeAspect="1"/>
          </p:cNvPicPr>
          <p:nvPr>
            <a:wavAudioFile r:embed="rId1" name="9D3D1163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7588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>
                <a:latin typeface="Century Gothic" pitchFamily="34" charset="0"/>
              </a:rPr>
              <a:t>Što su pčele?</a:t>
            </a:r>
          </a:p>
        </p:txBody>
      </p:sp>
      <p:pic>
        <p:nvPicPr>
          <p:cNvPr id="6147" name="Picture 2" descr="https://i0.hippopx.com/photos/302/985/280/honey-bees-beehive-hard-working-bees-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286000"/>
            <a:ext cx="55006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Century Gothic" pitchFamily="34" charset="0"/>
              </a:rPr>
              <a:t>Što sve pčelice rade?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88" y="142875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Matica je majka svim pčelama.</a:t>
            </a:r>
          </a:p>
          <a:p>
            <a:pPr eaLnBrk="1" hangingPunct="1">
              <a:buFontTx/>
              <a:buNone/>
              <a:defRPr/>
            </a:pPr>
            <a:endParaRPr lang="hr-HR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Najviše je pčela koje rade sve poslove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pčelice radilice.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One malobrojne </a:t>
            </a:r>
          </a:p>
          <a:p>
            <a:pPr eaLnBrk="1" hangingPunct="1">
              <a:buFontTx/>
              <a:buNone/>
              <a:defRPr/>
            </a:pPr>
            <a:r>
              <a:rPr lang="hr-HR" dirty="0">
                <a:latin typeface="Century Gothic" panose="020B0502020202020204" pitchFamily="34" charset="0"/>
              </a:rPr>
              <a:t>- to su mužjaci (trutovi).</a:t>
            </a:r>
          </a:p>
          <a:p>
            <a:pPr eaLnBrk="1" hangingPunct="1">
              <a:defRPr/>
            </a:pPr>
            <a:endParaRPr lang="hr-HR" dirty="0">
              <a:latin typeface="Century Gothic" panose="020B0502020202020204" pitchFamily="34" charset="0"/>
            </a:endParaRPr>
          </a:p>
        </p:txBody>
      </p:sp>
      <p:sp>
        <p:nvSpPr>
          <p:cNvPr id="7172" name="AutoShape 2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3" name="AutoShape 4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4" name="AutoShape 6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sp>
        <p:nvSpPr>
          <p:cNvPr id="7175" name="AutoShape 8" descr="data:image/jpeg;base64,/9j/4AAQSkZJRgABAQAAAQABAAD/2wCEAAkGBxEQEhUSEBMVFRIWGBUYGBgYFhcVFhkVFhYYGBoYFhcYICggGholGxcYITEhJSkrLi4uHSAzODMsNygtLisBCgoKDg0OGxAQGy8mICU3Li8tLy0yLS0tKy01LysrLS0tLS0tLS0tLy0tLS0tKysrKy0rLy0tLS0tLS0tLSsrLf/AABEIAIoBbgMBIgACEQEDEQH/xAAcAAEAAgMBAQEAAAAAAAAAAAAABQYBBAcDAgj/xAA7EAABBAECBAQEAwQKAwAAAAABAAIDEQQSIQUGMUETIlFhMnGBkRRCoXKxwdEHFRYjJFJikuHwU6LC/8QAGQEBAAMBAQAAAAAAAAAAAAAAAAEDBAIF/8QAJREBAQADAAEEAgEFAAAAAAAAAAECAxEhBBIxQRNhsRQiMlGh/9oADAMBAAIRAxEAPwDuKIiAiIgIiICIiAiIgIiICIiAiIgIiICIiAiIgIiICIiAiIgIiICIiAiIgIiICIiAiIgIiICIiAiIgIiICIiAsFZXxI4jer/egyX11H23WQV5MmDh5SPf/vZfLh6Or5qOjYRQ0s2SxxLNEjBXlNh/uQfTcdj0X1jcfiJDZQYXk0A+tJPo142J9jR9lz758OvbUuixayu3IiIgIiICIiAiIgIi+HxgoPtF42R3v5/zSPIa410Podvt6qOp49kRFKBERAREQEREBERAREQEREBERAREQEREBERAREQEURxjmLHxTokdchFhjfM6vUjsPcqt53ME04demKAtfsCTJtvZf0HQ7AfVc5ZSO8cLktXEOO40G0szA7/Ldu/2jdQHEucXto48Iewiw55Lf/WrVWwMuCLZoBce/wDyvHiXFw12nbSGt++9/wAFk2eqknhs1+k8+VlyeJ5EoLpSyIVYLL13e3m9PZR5zcoUWT+b1cL+hLSLHztQUnEnSxO03tX2BslaOLmytfRFxjrfuO6xZ+pty7GrH0+Mi3nmfLjrxWMcN9muN7d/OFIM4vjzgOe50RcNxMy4nC/zOGxF9ydu1KiOx58okxUA1paSTpaDsbHufRSfCM50GFNF4tzW6PUG3TXEOPWxuA4A+pCu1bcsvOV8KN2rGf4xPcb4pktLH4xuNtamNIIO/wATH/mbX2/RaWJztMb810TsaB2NUR2Kqn99DYifJFKGtcAAHNkYa3q6P2WnpdlWxpi1kjSCCxxdYHkI2GwBPW739re35+FVxjq3B+dWSPEcwDC7YHoCfr0VnZlxkkB7bBrr3/6FwTjLHxDw3uaXdnNIN7m+nQ7FRsma86ZI5i6S7e0F1Cx++v4q/XnlYpz1yP0oiq/LnHGx4EU2W8MJ8u9kuddNDWiy5x7NFlb7+LTvNQYkh2B1zObAzftXmkv20K+XsU2cTKKNw48wvDppIQze42RvJ6f+Vzv/AICklKBERAWCVleUjD2NfNKMmZvQkX77L4lx2n/jb67d/dQ0vGmHU1nhy0SDuRv6biio1vGD4hjjhIeNJpkjW/F7EgELNl6jCXlX46M7OxZ45jHtK4V2cdj9f5/uR/E4G/FKwfNwVQ5i4g57Qya4Xijbm20j3LC4DvvaovF+LBjiH9ezgPEaR7Pbt91Xl6rKZe2TrvH08uPbXcmyNIsEEet7L6tcKfzS9uI+EO2eRve4I32+a3+ReY8o5jBI/wAQPDW3qtpbW1dgRX71djvlneK8tNn27Mii3ZskznMxtIaxxY+V1uAcPibGwfER0JJAB9aIW1h4Qjsl8j3nq57ifs0U1v0AV6ltIiICIiAi+S8eu9X718lzPmTn+VtiMeHRd7mgaBPz60ot4mTroPEeINhAsFzj0Ar+Kr+dzPLGQC2Nt3tZdQvayNlzzhnM0+VPIMl2rQGOb26eajXzTP4mInOYdTtQFea6cTsRffcGiPVYd23P8ntnw069ePt7XQoecxpc7Rr00XBpF6TtYHzofVWDhvEhMzXpLQSQL6mv4LkGNmPle4RuEWshshaNRAa0AaB22J69CSrtw3iQiiawOJI21EEk/puVOvdlL5qctU54XQSt9V9AqjnmKiGsa8uPW7+m99F6DjUmsUHb31J2I9N6+ium/wDSv8K6oq/hcds04j3UxiZbZRbSD6+xVuOcy+FWWFx+WwiIu3IqR/SFzyOHmOCGjPJ5nE7iOO+pHdxogD2J+d3XMeev6N5cvJflQPaS/TqjPld5WhttcbBuuhpRXWPO+VK4vxqSd/jxW7V5Xm9TrHQn2oV9CtnAllkaeuk2113uDsaC2cPl3JwtTpIZAzoRpDr97bf3C3IiWkmPUQexY40fmAvP323w9DTYjsfhUofWryt6e9qRn4ZY8wuqur6fPuvR07w7Q6N5d2pvavSvktxnD82VpLIZO1ahpBHtayey29kaPySTzWuMVgHovPHga0uFihuXHs33Utw/lHOf5pCyL9o69v2Rt+qjuecL8IxrIX653FhfsANO7RQvbcEqf6fKTtnj9om/G3krzfxRhaY2NpgBIFb3uS4/Tf6hVKLiTnePoNWG0NrJaSfn9l1zkzlJuNE52Q0GeX4gfMGNr4R2s7kkfwWhj/0W4jJTIJHlm58M0W+2/Uhbdfp7jj+2TZ6iW8nwpmTBDLGy5C0kFzLBFMI8zOnS+m/ooaKUROaYwWua5ukV3HQV/JX3A5dacx2E6/CZEHX7E+UX83Kbl5Bga13hjzkUHO8xH7I6A+6nHHKy9jnPPGWOWZ0GqfxZTUbPy9Dpoag0D81G1qzcCdiZOhzqLejq2fH1aftSt/N/JD8bC8QyaniW3UKGmRuitzvvpVxz+WBxDCxw+mSthjpxYS4OMY2NEbX1CuwlirLKXygOQuHSyPklhl2j0mJsjGPjqVtkE0Htds3zNd0qwVd8Ti8oe2LKx3RPdsHsPiwOdRNB4Ac3p+drfQWVp8gcFmwsYxZGnxDI9xLTYINV9Nth2FKyq3GcirK9oiIunIiIg8cnJZG3U8gD39fQe6oHGebXtydEjg2EtLQzvfUEnqbHZaPO/HxlOcyF1SQPdoB21EbOP13Cp0+YM3SMphZIBVgVe/Y+38Vi3be9n1/1q1a/i/abzeLugnJYNTXgEG9vcex6H7r3yOLlhEzqbs0AnayDdA3uKP71HQY/4eIvyCfCZ8G9ucezR6k/ot7lrlnI4lFLluLWl1sgDr0ta03Q9rFE9zqWCac9+Xb8fy3ZbcdWPHlzXzT4c7aHlc0WCLLhXwkHoOn6qBDYmnV4IOogkOJIPqBv2JBB7K35vJ2SwCaZrHObpa1rbdsTuXetD7ml8cqcLjypZsWe25GO47bAObexodNnNO3ZwV2Omz68/bPdk/34V93Lz8klsLLa6Mm+wdVNB9yVqckYboMjTqLGjURqG7HdP0dt9Sr2XcVwGZOnHxGwxa5PGcXkva0WAGNO57b0ApjJ5ci4lBHktcGSSMY+2tq7ANP33C069WUw4py2S5dSfCeCAwxuE+SHFtkiY1qO58nwdb6NU9CwtaAXFxAALjVkjuaAFn2AWjy9BJHjRRzACRjA11Gx5drvvtSkVsnwzX5ERFKBRvEIcmV2iN7YYq80g80x9RGCNLP2jq+XdSSIKNzBwaKJzY8NrYsgMfO/IcDJLojpul8jjrfrc+iHE+UO71XIuZHOklc07bg0O/sF3kgHiEgPT8Iy/kZZP5FUPO4RiOxP6yl1wxEFzG21z3AuPhhhqvOKIvoCqs++6WLcLOKKQ2J7XHUWuLw4ixZaQCWnuLDh9FYJcJk+9OJGq/yuGjcEV1snqvQcpZJxMeUtIeZGuMbj5RAaphB6bbnvuVM5/L08LtMcbnxPFgtaTTT+V3uBsse3G97PlfhYrWNhtbJplne3T1GotAJst2B3cR3C287MY1jix0pIB0nxn7mvh6/W7Tj0LYWBuQx3iSOtrPhc7SRpN9QLFE91F5PKGcdIiieQ8tcA3dnmG/md6UO+32THC3ym58ST5C5rfCc+Sx56IcG7dXNdd+lrXwsqZj3NINitJs17/DVd1vf2GzhEHMiczIivSQ5vmH+Xrv027G/dR+Jxdkx0yf3M9kGxTC/ptfwG/wArvv2VezXnMbcVuvZjbypHB40Xuk1E01xbWqr7dKPvv7KY4RzD4QdKxpAG3xAhxsCv16qvyYIDiGjz1Woep6mlnFi8JjYmkvDSXOcQKB9yfr91xp225u9uE9rsPAuKNyog8Cj0c09Qfn3HuFIqnf0byaope41AX0BNEmh6CwLVxXrY3seXlOUWCFlF0h8GNeZiK90QajoD17r4MTvUreWKTkO1psDx3v5rmzQczjD2/ljf09Gwiv3j9V03OkexjnRs8R4BpthtmthZ6KE5W4G+J0uVlBv4ucku0/DGy/LEw9wKvV1Kq2a/fZFuvP2S1NWT81ryZGkEu8rR1JNAD1K3jGvl8AIIIsHYhWqla5eBm1ZhNmcgs2qoGmowPS93H9r2VgbISvSLGawBrAGtHQDoPkvsRhRjOROWXarXOD/EiihdQEuRA3fbZr/EP6MKsura145vD4pmGOVjXsPUOAcPnR7+6xw7h0ePGIohpjbdNskCzdC+g9B2STz074bTTaysALKlAiIgLBKyiDhB5R4hJPJI/GkBL3nUK21OPQnqPdWjgPIszt5/KAfz0XV7Bp/eV00kqH41xaOAFp1Omc06GRtc97j2oNHqe9KjPVj81dhsy+nOeZceHMzIsDH8rGO0OcNzq6yODenlaOvqF1fh2GyCJkMYpjGhrR7D191TeQOUpMVzsnJ3neKA6ljTub/1E9fRXctK61ySeI52W2+a+nV3VN4jjxQ8YxptJByI3sLgdi9g8tj9k1/t9FbpGmioHm/BDmQT+a8eWN+wLjoLmh4ob9N9vRdZIxTHF8Js8EsLhbXsc01sdxWyjuTHxjEhia5uuONgewODnNO+zh1G4PUdlNRvDgCOh3Hb9CvlsQB1UNRFXQuutX6Keeeue+OPVERdIEREBERBDcaxHjxJoGB8r4hEQX6PKC4gjart5O5Ci83hLD/VuG9rTHH5iKsXBDTQPbU4H6K2EKLj4a78SJ3yOcGsLGMoBrdRBLhW5JDQN1zYmVJvYHCiAQgXy1x9FrcWMngyCEXIWODd68xBA3PupQpPCODx8Sy8jOkcXRte6GAdgI6aXj66q+ZPyvWOBGwMHQClEctcLOLiwwNBaWsGrcE6zu42PU2VJtL/AG+yjHH7dZX6MzPEYtwJ9AOpVE5i5ObmF+UxoinIuhWmRw6WOzq2vvtfqru+AuNnc9Fg4ZPVMse+DHL2uQ4/E3ROIyWGSAkg1TZG9vKe9Vu0/ordDy/DMxjg64TTm6Wjdh9Ce/vSm+K8oQZJ1PDmvPVzDpLv2gQQTXer916cD5flxA2Jk4fjNHlY9g8QXZ2e2tr9Qs+Oiy/3RflulnipPgeHFDEGRAho9epPckqQXxEyl9rVzjMIiICIiAiIgIiICIiAiIgIiICIiAiIgIiICxSyiBSIiAiIgIiICIiAiIgIiICIiAsUsogxpTSsogxpSllEBERAREQEREBeeQXBjiwAvo6QdgXVsD7WvRfMl0dNaqNXsL7WR2Qctx858XEGSzanGHHkMhJsvmDPO1u9CpHiMAbbbLb5J44+KNxkDpsrKyZGsYHbeRrS82dmsaXH+Sk/7GynIxpXPjLYYyX7ut+QXvl1VprR4rg7re3Ra3B+TcvGOK9kkBkibKyTVrc0eI9x1s2BcaPQ6enVB98b5vllxHuxWmKU5LcZjiWu8/UluxBHb6rdi4tG3LyZJJJmtxYI2yAvDoS5w121oFl/Vt91F4nJebHHjsEmOfw87pQD4hDyTYe81eoVQaPuvTJ5Ky5GZkZnirIkEmvS7W4g2Gv7MaPbV/BBNSc3NZEZZYJWX4XhNNF0pmvQ1u9a/LZF7AhbXBuPnInmx3RFj4AzWdQc3U8WGgj2B+yjOL8BzcgY7y/HbLBIx4jGvwfKN7dWonbbYCvut3ljgk2NLlPmfG/x5A8FocHdDYIOwAvYAn5oLCiIgIiICIiAiIgIiIIjmLxdLNJLYQ5zp3NdpcImRudTT1FuDQSN69OqpHKma50mG59RPf8AiZnv0NjbJC0Foi8gAfVB9u6Vdm1e+ZcOWfFmhhLRJI0sBcSG07Z1kAn4b7KuO5RmL2t1METMB2M1wJJbM8U5+mtxRO/VBtxc6B7oNMDzHkSmOJxc0FwaadIWdQ0dfX5KP5q5te7Hm/CNeKlbA2YOAuWwSIx1IoEavdMTlbOa7CeX43+Fa9gA8QgBzdPidBrfvdeUbDffbXi5LzWQwwtkx3Nx8gSsB8QaxZNyEDr20gdD1QbWTxPwpM17ZJy7ExmRnU8GJ0jm214b116tiSscLynF3DoZZcgzeE7JeRIA0tcC6pgdyPygdl45XJea+PLjM8P+IkEmqnguIN6HddDBvVaj0W4/lfMdkOmM0IEmP4B0tfcQ9IWk7j/U49SdugQSONzdE9rpfDkGMGyuExA0uEJa07DcWXU29zR2WOH81GWeGE472GaMytJc06YqNOeB0Jrp7hRjuVMx/DzgvkhYGgBpZrOsh+seISBpHqADvRvqDu8K4BlMzW5cz4SPA8ItYHjTRBAjvqNr1H1IpBakREBERAREQEREHjmF4jf4YBk0u0A9C6jpB9rpc6yuCMkzcOCYyOk8F82S4yP1kkUNwfIA9pADaG66WqvkcAyHZOXkh0dyQCGDzO8tt3L/AC7ebfa0EbwHmOKHHdLFjZHgETvMr5PFBMQAouc4kaiNIHS/qpRvN7S5rfCcCcU5RtwpjACQ13v0+68p+V5DwoYDHsbJoaC7fQXB4e7eromxdd+ijcjlDNe6Z3i448bHbCabJ5A0AeGwf5DpALjZ6+VBOciZWRNhslyXapHlzr2HlJ22AAGwVhWjwLDdBjxRP06o2NadN6baK2vdbyAiIgIiICIiAiIgIiICIiAiIgIiICIiAiIgIiICIiAiIgIiICIiAiIgIiICIiAiIgIiICIiAiIgIiICIiAiIgIiICIi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r-HR"/>
          </a:p>
        </p:txBody>
      </p:sp>
      <p:pic>
        <p:nvPicPr>
          <p:cNvPr id="7176" name="Picture 10" descr="Slikovni rezultat za RADILICE PÄE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286125"/>
            <a:ext cx="3286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 noChangeArrowheads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Century Gothic" pitchFamily="34" charset="0"/>
              </a:rPr>
              <a:t>Pčele vole livade pune cvijeća.</a:t>
            </a:r>
          </a:p>
        </p:txBody>
      </p:sp>
      <p:pic>
        <p:nvPicPr>
          <p:cNvPr id="8195" name="Picture 4" descr="pÄela, cvijet, kukac, bilj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2357438"/>
            <a:ext cx="52149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 noChangeArrowheads="1"/>
          </p:cNvSpPr>
          <p:nvPr>
            <p:ph type="title"/>
          </p:nvPr>
        </p:nvSpPr>
        <p:spPr>
          <a:xfrm>
            <a:off x="1331913" y="1071563"/>
            <a:ext cx="6335712" cy="1071562"/>
          </a:xfrm>
        </p:spPr>
        <p:txBody>
          <a:bodyPr/>
          <a:lstStyle/>
          <a:p>
            <a:pPr eaLnBrk="1" hangingPunct="1"/>
            <a:r>
              <a:rPr lang="hr-HR" sz="3200" smtClean="0">
                <a:latin typeface="Century Gothic" pitchFamily="34" charset="0"/>
              </a:rPr>
              <a:t>Pčele skupljaju sok sa cvijeta koji se zove nektar.</a:t>
            </a:r>
            <a:r>
              <a:rPr lang="hr-HR" smtClean="0">
                <a:latin typeface="Century Gothic" pitchFamily="34" charset="0"/>
              </a:rPr>
              <a:t/>
            </a:r>
            <a:br>
              <a:rPr lang="hr-HR" smtClean="0">
                <a:latin typeface="Century Gothic" pitchFamily="34" charset="0"/>
              </a:rPr>
            </a:br>
            <a:endParaRPr lang="hr-HR" smtClean="0">
              <a:latin typeface="Century Gothic" pitchFamily="34" charset="0"/>
            </a:endParaRPr>
          </a:p>
        </p:txBody>
      </p:sp>
      <p:pic>
        <p:nvPicPr>
          <p:cNvPr id="9219" name="Picture 2" descr="Slikovni rezultat za pÄele na livad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2214563"/>
            <a:ext cx="5024438" cy="3819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adržaja 3"/>
          <p:cNvSpPr>
            <a:spLocks noGrp="1" noChangeArrowheads="1"/>
          </p:cNvSpPr>
          <p:nvPr>
            <p:ph idx="1"/>
          </p:nvPr>
        </p:nvSpPr>
        <p:spPr>
          <a:xfrm>
            <a:off x="0" y="1214438"/>
            <a:ext cx="3857625" cy="48529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Kad skupe dovoljno nektara, nose ga u svoju kuću, koja se zove </a:t>
            </a:r>
            <a:r>
              <a:rPr lang="hr-HR" b="1" smtClean="0">
                <a:latin typeface="Century Gothic" pitchFamily="34" charset="0"/>
              </a:rPr>
              <a:t>košnica</a:t>
            </a:r>
            <a:r>
              <a:rPr lang="hr-HR" smtClean="0">
                <a:latin typeface="Century Gothic" pitchFamily="34" charset="0"/>
              </a:rPr>
              <a:t>.</a:t>
            </a:r>
            <a:r>
              <a:rPr lang="hr-HR" b="1" smtClean="0">
                <a:latin typeface="Century Gothic" pitchFamily="34" charset="0"/>
              </a:rPr>
              <a:t> </a:t>
            </a:r>
            <a:r>
              <a:rPr lang="hr-HR" smtClean="0">
                <a:latin typeface="Century Gothic" pitchFamily="34" charset="0"/>
              </a:rPr>
              <a:t>Tada nektar postaje </a:t>
            </a:r>
            <a:r>
              <a:rPr lang="hr-HR" b="1" smtClean="0">
                <a:latin typeface="Century Gothic" pitchFamily="34" charset="0"/>
              </a:rPr>
              <a:t>med</a:t>
            </a:r>
            <a:r>
              <a:rPr lang="hr-HR" smtClean="0">
                <a:latin typeface="Century Gothic" pitchFamily="34" charset="0"/>
              </a:rPr>
              <a:t>.</a:t>
            </a:r>
          </a:p>
        </p:txBody>
      </p:sp>
      <p:pic>
        <p:nvPicPr>
          <p:cNvPr id="10243" name="Picture 2" descr="koÅ¡nica, API-ja, mellifera, pÄela, PÄelarstvo, med, pel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500063"/>
            <a:ext cx="4643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P:\_ZAJEDNIČKI_\____Marketing\slike pcele Maja\DSC_04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429000"/>
            <a:ext cx="469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6"/>
          <p:cNvSpPr>
            <a:spLocks noGrp="1" noChangeArrowheads="1"/>
          </p:cNvSpPr>
          <p:nvPr>
            <p:ph sz="half" idx="1"/>
          </p:nvPr>
        </p:nvSpPr>
        <p:spPr>
          <a:xfrm>
            <a:off x="357188" y="2071688"/>
            <a:ext cx="3257550" cy="31146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hr-HR" smtClean="0">
                <a:latin typeface="Century Gothic" pitchFamily="34" charset="0"/>
              </a:rPr>
              <a:t>   U košnici se nalaze male posude u koje pčele skupljaju med. Te se posudice zovu </a:t>
            </a:r>
            <a:r>
              <a:rPr lang="hr-HR" b="1" smtClean="0">
                <a:latin typeface="Century Gothic" pitchFamily="34" charset="0"/>
              </a:rPr>
              <a:t>saće.</a:t>
            </a:r>
            <a:r>
              <a:rPr lang="hr-HR" smtClean="0">
                <a:latin typeface="Century Gothic" pitchFamily="34" charset="0"/>
              </a:rPr>
              <a:t/>
            </a:r>
            <a:br>
              <a:rPr lang="hr-HR" smtClean="0">
                <a:latin typeface="Century Gothic" pitchFamily="34" charset="0"/>
              </a:rPr>
            </a:br>
            <a:endParaRPr lang="hr-HR" smtClean="0">
              <a:latin typeface="Century Gothic" pitchFamily="34" charset="0"/>
            </a:endParaRPr>
          </a:p>
        </p:txBody>
      </p:sp>
      <p:pic>
        <p:nvPicPr>
          <p:cNvPr id="11267" name="Picture 2" descr="pÄele, koÅ¡nica, med, pÄelar, PÄelarstvo, kukac, koÅ¡n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85750"/>
            <a:ext cx="4357687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648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195</Words>
  <Application>                           </Application>
  <PresentationFormat>Prikaz na zaslonu (4:3)</PresentationFormat>
  <Paragraphs>36</Paragraphs>
  <Slides>16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17" baseType="lpstr">
      <vt:lpstr>Diseño predeterminado</vt:lpstr>
      <vt:lpstr>PRIČE SA CVJETNE LIVADE</vt:lpstr>
      <vt:lpstr>Pogodi tko sam…</vt:lpstr>
      <vt:lpstr>Što su pčele?</vt:lpstr>
      <vt:lpstr>Što sve pčelice rade?</vt:lpstr>
      <vt:lpstr>Pčele vole livade pune cvijeća.</vt:lpstr>
      <vt:lpstr>Pčele skupljaju sok sa cvijeta koji se zove nektar. </vt:lpstr>
      <vt:lpstr>Slajd 7</vt:lpstr>
      <vt:lpstr>Slajd 8</vt:lpstr>
      <vt:lpstr>Slajd 9</vt:lpstr>
      <vt:lpstr>Slajd 10</vt:lpstr>
      <vt:lpstr>Kako nastaje med?</vt:lpstr>
      <vt:lpstr>Slajd 12</vt:lpstr>
      <vt:lpstr>Slajd 13</vt:lpstr>
      <vt:lpstr>Slajd 14</vt:lpstr>
      <vt:lpstr>Med…</vt:lpstr>
      <vt:lpstr>Slajd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ifranjic</cp:lastModifiedBy>
  <cp:revision>167</cp:revision>
  <dcterms:created xsi:type="dcterms:W3CDTF">2010-05-23T14:28:12Z</dcterms:created>
  <dcterms:modified xsi:type="dcterms:W3CDTF">2019-11-18T09:34:24Z</dcterms:modified>
</cp:coreProperties>
</file>